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04" r:id="rId2"/>
  </p:sldMasterIdLst>
  <p:sldIdLst>
    <p:sldId id="274" r:id="rId3"/>
    <p:sldId id="275" r:id="rId4"/>
    <p:sldId id="277" r:id="rId5"/>
    <p:sldId id="278" r:id="rId6"/>
    <p:sldId id="279" r:id="rId7"/>
    <p:sldId id="280" r:id="rId8"/>
    <p:sldId id="276" r:id="rId9"/>
    <p:sldId id="272" r:id="rId10"/>
    <p:sldId id="260" r:id="rId11"/>
    <p:sldId id="273" r:id="rId12"/>
    <p:sldId id="265" r:id="rId13"/>
    <p:sldId id="266" r:id="rId14"/>
    <p:sldId id="271" r:id="rId15"/>
    <p:sldId id="284" r:id="rId16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6265E92-10CB-4C9B-BDBD-3BBA6C63D829}">
          <p14:sldIdLst>
            <p14:sldId id="274"/>
            <p14:sldId id="275"/>
            <p14:sldId id="277"/>
            <p14:sldId id="278"/>
            <p14:sldId id="279"/>
            <p14:sldId id="280"/>
            <p14:sldId id="276"/>
            <p14:sldId id="272"/>
            <p14:sldId id="260"/>
            <p14:sldId id="273"/>
            <p14:sldId id="265"/>
            <p14:sldId id="266"/>
            <p14:sldId id="271"/>
            <p14:sldId id="28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AF"/>
    <a:srgbClr val="FFFF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492" y="-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рабочих мест, прошедших специальную оценку условий труда в государственных учреждениях города Москвы (тыс. едениц)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Плановый показатель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75</c:v>
                </c:pt>
                <c:pt idx="1">
                  <c:v>140.41999999999999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38-444F-A548-F810A34FFA5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281024"/>
        <c:axId val="17289984"/>
      </c:barChart>
      <c:catAx>
        <c:axId val="17281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17289984"/>
        <c:crosses val="autoZero"/>
        <c:auto val="1"/>
        <c:lblAlgn val="ctr"/>
        <c:lblOffset val="100"/>
        <c:noMultiLvlLbl val="0"/>
      </c:catAx>
      <c:valAx>
        <c:axId val="172899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728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7132169576059846"/>
          <c:h val="0.79504132231404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несчастных случаев на производстве (групповых, тяжелых и со смертельным исходом), ед.</c:v>
                </c:pt>
                <c:pt idx="1">
                  <c:v>Количество пострадавших, чел.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701</c:v>
                </c:pt>
                <c:pt idx="1">
                  <c:v>759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7B-4EC2-9E27-59750F9254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 г.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несчастных случаев на производстве (групповых, тяжелых и со смертельным исходом), ед.</c:v>
                </c:pt>
                <c:pt idx="1">
                  <c:v>Количество пострадавших, чел.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651</c:v>
                </c:pt>
                <c:pt idx="1">
                  <c:v>743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7B-4EC2-9E27-59750F9254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несчастных случаев на производстве (групповых, тяжелых и со смертельным исходом), ед.</c:v>
                </c:pt>
                <c:pt idx="1">
                  <c:v>Количество пострадавших, чел.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595</c:v>
                </c:pt>
                <c:pt idx="1">
                  <c:v>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7B-4EC2-9E27-59750F925490}"/>
            </c:ext>
          </c:extLst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2014 г.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несчастных случаев на производстве (групповых, тяжелых и со смертельным исходом), ед.</c:v>
                </c:pt>
                <c:pt idx="1">
                  <c:v>Количество пострадавших, чел.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474</c:v>
                </c:pt>
                <c:pt idx="1">
                  <c:v>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87B-4EC2-9E27-59750F925490}"/>
            </c:ext>
          </c:extLst>
        </c:ser>
        <c:ser>
          <c:idx val="5"/>
          <c:order val="4"/>
          <c:tx>
            <c:strRef>
              <c:f>Лист1!$F$1</c:f>
              <c:strCache>
                <c:ptCount val="1"/>
                <c:pt idx="0">
                  <c:v>2015 г.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несчастных случаев на производстве (групповых, тяжелых и со смертельным исходом), ед.</c:v>
                </c:pt>
                <c:pt idx="1">
                  <c:v>Количество пострадавших, чел.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279</c:v>
                </c:pt>
                <c:pt idx="1">
                  <c:v>314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7B-4EC2-9E27-59750F9254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586624"/>
        <c:axId val="18596608"/>
      </c:barChart>
      <c:catAx>
        <c:axId val="1858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18596608"/>
        <c:crosses val="autoZero"/>
        <c:auto val="1"/>
        <c:lblAlgn val="ctr"/>
        <c:lblOffset val="100"/>
        <c:noMultiLvlLbl val="0"/>
      </c:catAx>
      <c:valAx>
        <c:axId val="1859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8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Мерояприятия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238-444F-A548-F810A34FFA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38-444F-A548-F810A34FFA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38-444F-A548-F810A34FFA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Затрачено на выездные ярмарки вакансий (тыс. рублей)</c:v>
                </c:pt>
                <c:pt idx="1">
                  <c:v>Затрачено на оценку эффективности использования иностранной рабочей силы в городе Москве (тыс. рублей)</c:v>
                </c:pt>
                <c:pt idx="2">
                  <c:v>Экономия (тыс. рублей)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2698.7</c:v>
                </c:pt>
                <c:pt idx="1">
                  <c:v>1710</c:v>
                </c:pt>
                <c:pt idx="2" formatCode="General">
                  <c:v>491.3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38-444F-A548-F810A34FF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664920844170485E-3"/>
          <c:y val="0.71065829876832354"/>
          <c:w val="0.98926701583116594"/>
          <c:h val="0.275476880684667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10-4121-AA6A-46BEA024A0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10-4121-AA6A-46BEA024A0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10-4121-AA6A-46BEA024A0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10-4121-AA6A-46BEA024A0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710-4121-AA6A-46BEA024A0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710-4121-AA6A-46BEA024A0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710-4121-AA6A-46BEA024A0F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710-4121-AA6A-46BEA024A0F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8F-404E-A307-4470A8459B3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78F-404E-A307-4470A8459B3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8F-404E-A307-4470A8459B38}"/>
              </c:ext>
            </c:extLst>
          </c:dPt>
          <c:dLbls>
            <c:dLbl>
              <c:idx val="8"/>
              <c:layout>
                <c:manualLayout>
                  <c:x val="-6.3877580377612849E-3"/>
                  <c:y val="-2.30685483275870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31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07DF27-DFA8-4F60-87D1-3EA2FFC74076}" type="VALUE">
                      <a:rPr lang="en-US" b="1">
                        <a:solidFill>
                          <a:schemeClr val="bg1"/>
                        </a:solidFill>
                      </a:rPr>
                      <a:pPr>
                        <a:defRPr sz="1131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8F-404E-A307-4470A8459B38}"/>
                </c:ext>
              </c:extLst>
            </c:dLbl>
            <c:dLbl>
              <c:idx val="9"/>
              <c:layout>
                <c:manualLayout>
                  <c:x val="-4.0455800905820974E-2"/>
                  <c:y val="-0.118226310178883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31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78F-404E-A307-4470A8459B38}"/>
                </c:ext>
              </c:extLst>
            </c:dLbl>
            <c:dLbl>
              <c:idx val="10"/>
              <c:layout>
                <c:manualLayout>
                  <c:x val="-7.8071696348405302E-17"/>
                  <c:y val="-0.14129485850647044"/>
                </c:manualLayout>
              </c:layout>
              <c:tx>
                <c:rich>
                  <a:bodyPr/>
                  <a:lstStyle/>
                  <a:p>
                    <a:fld id="{C6BF88CB-759F-448A-9919-DE2B4FAAC4E3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78F-404E-A307-4470A8459B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31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ЦАО </c:v>
                </c:pt>
                <c:pt idx="1">
                  <c:v>ЮАО </c:v>
                </c:pt>
                <c:pt idx="2">
                  <c:v>САО </c:v>
                </c:pt>
                <c:pt idx="3">
                  <c:v>ВАО </c:v>
                </c:pt>
                <c:pt idx="4">
                  <c:v>ЗАО </c:v>
                </c:pt>
                <c:pt idx="5">
                  <c:v>ЮВАО </c:v>
                </c:pt>
                <c:pt idx="6">
                  <c:v>ЮЗАО</c:v>
                </c:pt>
                <c:pt idx="7">
                  <c:v>СВАО </c:v>
                </c:pt>
                <c:pt idx="8">
                  <c:v>СЗАО </c:v>
                </c:pt>
                <c:pt idx="9">
                  <c:v>ТиНАО </c:v>
                </c:pt>
                <c:pt idx="10">
                  <c:v>ЗелАО 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0.23699999999999999</c:v>
                </c:pt>
                <c:pt idx="1">
                  <c:v>0.12</c:v>
                </c:pt>
                <c:pt idx="2">
                  <c:v>0.112</c:v>
                </c:pt>
                <c:pt idx="3">
                  <c:v>0.105</c:v>
                </c:pt>
                <c:pt idx="4">
                  <c:v>8.7999999999999995E-2</c:v>
                </c:pt>
                <c:pt idx="5">
                  <c:v>8.6999999999999994E-2</c:v>
                </c:pt>
                <c:pt idx="6">
                  <c:v>8.2000000000000003E-2</c:v>
                </c:pt>
                <c:pt idx="7">
                  <c:v>7.8E-2</c:v>
                </c:pt>
                <c:pt idx="8">
                  <c:v>4.5999999999999999E-2</c:v>
                </c:pt>
                <c:pt idx="9">
                  <c:v>2.8000000000000001E-2</c:v>
                </c:pt>
                <c:pt idx="10">
                  <c:v>1.7000000000000001E-2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8F-404E-A307-4470A8459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83-4909-B623-6CDE6FCB34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83-4909-B623-6CDE6FCB34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83-4909-B623-6CDE6FCB34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583-4909-B623-6CDE6FCB34B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583-4909-B623-6CDE6FCB34B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583-4909-B623-6CDE6FCB34B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583-4909-B623-6CDE6FCB34B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583-4909-B623-6CDE6FCB34B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583-4909-B623-6CDE6FCB34B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583-4909-B623-6CDE6FCB34B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583-4909-B623-6CDE6FCB34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31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Общественное обслуживание</c:v>
                </c:pt>
                <c:pt idx="2">
                  <c:v>Здравоохранение</c:v>
                </c:pt>
                <c:pt idx="3">
                  <c:v>Жилищно-коммунальные хозяйства</c:v>
                </c:pt>
                <c:pt idx="4">
                  <c:v>Промышленность</c:v>
                </c:pt>
                <c:pt idx="5">
                  <c:v>Строительство</c:v>
                </c:pt>
                <c:pt idx="6">
                  <c:v>Прочие</c:v>
                </c:pt>
                <c:pt idx="7">
                  <c:v>Наука</c:v>
                </c:pt>
                <c:pt idx="8">
                  <c:v>Транспорт и связь</c:v>
                </c:pt>
                <c:pt idx="9">
                  <c:v>Культура и искусство</c:v>
                </c:pt>
                <c:pt idx="10">
                  <c:v>Торговля и общественное питание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30</c:v>
                </c:pt>
                <c:pt idx="1">
                  <c:v>23.1</c:v>
                </c:pt>
                <c:pt idx="2">
                  <c:v>11.2</c:v>
                </c:pt>
                <c:pt idx="3">
                  <c:v>7.5</c:v>
                </c:pt>
                <c:pt idx="4">
                  <c:v>4.9000000000000004</c:v>
                </c:pt>
                <c:pt idx="5">
                  <c:v>4.7</c:v>
                </c:pt>
                <c:pt idx="6">
                  <c:v>4.5</c:v>
                </c:pt>
                <c:pt idx="7">
                  <c:v>4.2</c:v>
                </c:pt>
                <c:pt idx="8">
                  <c:v>4.0999999999999996</c:v>
                </c:pt>
                <c:pt idx="9">
                  <c:v>3.2</c:v>
                </c:pt>
                <c:pt idx="10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0B-471B-BEF8-6A778AFBB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671891982466826"/>
          <c:y val="2.9274684409342111E-4"/>
          <c:w val="0.30327139994757135"/>
          <c:h val="0.999707253155906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31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31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1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4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8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3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7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5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6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1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4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3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3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2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D868-E1A9-4ED0-ABE6-31EBB1B2EB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E7EB-5D5B-4E90-8064-9C890EF07C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9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0D868-E1A9-4ED0-ABE6-31EBB1B2EB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DE7EB-5D5B-4E90-8064-9C890EF07C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7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0D868-E1A9-4ED0-ABE6-31EBB1B2EB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DE7EB-5D5B-4E90-8064-9C890EF07C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3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8.png"/><Relationship Id="rId26" Type="http://schemas.openxmlformats.org/officeDocument/2006/relationships/oleObject" Target="../embeddings/oleObject17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7.png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2.bin"/><Relationship Id="rId20" Type="http://schemas.openxmlformats.org/officeDocument/2006/relationships/image" Target="../media/image10.png"/><Relationship Id="rId29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.wmf"/><Relationship Id="rId24" Type="http://schemas.openxmlformats.org/officeDocument/2006/relationships/oleObject" Target="../embeddings/oleObject1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4.bin"/><Relationship Id="rId28" Type="http://schemas.openxmlformats.org/officeDocument/2006/relationships/oleObject" Target="../embeddings/oleObject19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9.png"/><Relationship Id="rId31" Type="http://schemas.openxmlformats.org/officeDocument/2006/relationships/image" Target="../media/image6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Relationship Id="rId22" Type="http://schemas.openxmlformats.org/officeDocument/2006/relationships/image" Target="../media/image4.wmf"/><Relationship Id="rId27" Type="http://schemas.openxmlformats.org/officeDocument/2006/relationships/oleObject" Target="../embeddings/oleObject18.bin"/><Relationship Id="rId30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0" y="4186990"/>
            <a:ext cx="9144000" cy="721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43318" y="363404"/>
            <a:ext cx="7719801" cy="297773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 ХОДЕ РЕАЛИЗАЦИИ ПОДПРОГРАММЫ </a:t>
            </a:r>
            <a:br>
              <a:rPr lang="ru-RU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«Развитие рынка труда и </a:t>
            </a:r>
            <a:br>
              <a:rPr lang="ru-RU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содействие занятости населения»</a:t>
            </a:r>
            <a:br>
              <a:rPr lang="ru-RU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государственной программы города Москвы </a:t>
            </a:r>
            <a:br>
              <a:rPr lang="ru-RU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«Экономическое развитие и инвестиционная привлекательность города Москвы» </a:t>
            </a:r>
            <a:br>
              <a:rPr lang="ru-RU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2012-2018 годы</a:t>
            </a:r>
          </a:p>
          <a:p>
            <a:pPr algn="ctr"/>
            <a:r>
              <a:rPr lang="ru-RU" sz="21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2015 году</a:t>
            </a:r>
            <a:endParaRPr lang="ru-RU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194208"/>
            <a:ext cx="5862904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Управление развития трудовых отношений и охраны труда</a:t>
            </a:r>
          </a:p>
        </p:txBody>
      </p:sp>
    </p:spTree>
    <p:extLst>
      <p:ext uri="{BB962C8B-B14F-4D97-AF65-F5344CB8AC3E}">
        <p14:creationId xmlns:p14="http://schemas.microsoft.com/office/powerpoint/2010/main" val="363807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47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7942" y="-75454"/>
            <a:ext cx="8828117" cy="86409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Итоги работы Межведомственной комиссии по вопросам привлечения и использования иностранных работников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4" y="923354"/>
            <a:ext cx="8300259" cy="243912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В 2015 году проведено 9 заседаний Комиссии</a:t>
            </a:r>
          </a:p>
          <a:p>
            <a:pPr algn="ctr">
              <a:lnSpc>
                <a:spcPct val="100000"/>
              </a:lnSpc>
            </a:pPr>
            <a:endParaRPr lang="ru-RU" sz="2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Рассмотрено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784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 заявки на корректировку квоты 2015 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года, из них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781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на 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увеличение потребности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(38 569 чел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на уменьшение 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потребности (62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чел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.)</a:t>
            </a:r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Рассмотрена 1 131 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заявка о потребности в привлечении в 2016 году (61 065 чел.)</a:t>
            </a:r>
          </a:p>
          <a:p>
            <a:pPr>
              <a:lnSpc>
                <a:spcPct val="100000"/>
              </a:lnSpc>
            </a:pPr>
            <a:endParaRPr lang="ru-RU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3" descr="C:\Documents and Settings\KolpakovDV\Рабочий стол\Employees-Cropped-Transparent-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8" y="2926681"/>
            <a:ext cx="2808383" cy="142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71900" y="2667465"/>
            <a:ext cx="5214159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0000"/>
              </a:lnSpc>
            </a:pPr>
            <a:endParaRPr lang="ru-RU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Удовлетворено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заявок в полном объеме и частично: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458</a:t>
            </a:r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на увеличении потребности (9 177 чел.) в 2015 году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 на уменьшение потребности (62 чел.) в 2015 году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555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 о потребности в привлечении (13 109 чел.) в 2016 году. </a:t>
            </a:r>
          </a:p>
          <a:p>
            <a:pPr>
              <a:lnSpc>
                <a:spcPct val="100000"/>
              </a:lnSpc>
            </a:pPr>
            <a:endParaRPr lang="ru-RU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Отклонена </a:t>
            </a: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заявленная потребность: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в</a:t>
            </a: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2015 году </a:t>
            </a: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29 392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чел. и в 2016 году </a:t>
            </a: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47 956 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чел.</a:t>
            </a:r>
          </a:p>
        </p:txBody>
      </p:sp>
    </p:spTree>
    <p:extLst>
      <p:ext uri="{BB962C8B-B14F-4D97-AF65-F5344CB8AC3E}">
        <p14:creationId xmlns:p14="http://schemas.microsoft.com/office/powerpoint/2010/main" val="19794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78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2630"/>
            <a:ext cx="7886700" cy="779319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Введение новых систем оплаты труда работников </a:t>
            </a:r>
            <a:br>
              <a:rPr lang="ru-RU" sz="2100" b="1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100" b="1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государственных учреждений города Москвы</a:t>
            </a:r>
            <a:r>
              <a:rPr lang="ru-RU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ru-RU" sz="21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ru-RU" sz="2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684" y="1183006"/>
            <a:ext cx="8068541" cy="397452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>
                <a:latin typeface="Helvetica" panose="020B0604020202020204" pitchFamily="34" charset="0"/>
                <a:cs typeface="Helvetica" panose="020B0604020202020204" pitchFamily="34" charset="0"/>
              </a:rPr>
              <a:t>Проведена информационно - разъяснительная работа: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200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сайте Департамента в разделе «Новая система оплаты труда» размещалась методическая и нормативная документация по переходу на НСОТ;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200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 20.11.2014 по 01.03.2015 организовано функционирование телефона «горячей линии» </a:t>
            </a:r>
            <a:r>
              <a:rPr lang="ru-RU" sz="4200" dirty="0">
                <a:latin typeface="Helvetica" panose="020B0604020202020204" pitchFamily="34" charset="0"/>
                <a:cs typeface="Helvetica" panose="020B0604020202020204" pitchFamily="34" charset="0"/>
              </a:rPr>
              <a:t>(оказано более 1000 устных и письменных консультаций);</a:t>
            </a:r>
          </a:p>
          <a:p>
            <a:pPr marL="171450" lvl="1">
              <a:lnSpc>
                <a:spcPct val="120000"/>
              </a:lnSpc>
              <a:spcBef>
                <a:spcPts val="0"/>
              </a:spcBef>
            </a:pPr>
            <a:r>
              <a:rPr lang="ru-RU" sz="3900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подготовлен и распространен </a:t>
            </a:r>
            <a:r>
              <a:rPr lang="ru-RU" sz="3900" dirty="0">
                <a:latin typeface="Helvetica" panose="020B0604020202020204" pitchFamily="34" charset="0"/>
                <a:cs typeface="Helvetica" panose="020B0604020202020204" pitchFamily="34" charset="0"/>
              </a:rPr>
              <a:t>информационный бюллетень</a:t>
            </a:r>
            <a:r>
              <a:rPr lang="ru-RU" sz="3900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включающий все необходимые материалы по переходу на НСОТ;</a:t>
            </a:r>
            <a:endParaRPr lang="ru-RU" sz="4200" dirty="0">
              <a:solidFill>
                <a:srgbClr val="008EA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200" dirty="0">
                <a:latin typeface="Helvetica" panose="020B0604020202020204" pitchFamily="34" charset="0"/>
                <a:cs typeface="Helvetica" panose="020B0604020202020204" pitchFamily="34" charset="0"/>
              </a:rPr>
              <a:t>проведено 28 обучающих семинаров </a:t>
            </a:r>
            <a:r>
              <a:rPr lang="ru-RU" sz="4200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для представителей органов исполнительной власти города Москвы в том числе: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3900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22 семинара на тему «Организация перехода на новую систему оплаты труда и формирование эффективной системы мотивации и стимулирования труда работников государственных учреждений города Москвы»;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3900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 семинаров на тему «Переход государственных учреждений города Москвы на систему оплаты труда, отличную от тарифной» и «Эффективный контракт».</a:t>
            </a:r>
          </a:p>
        </p:txBody>
      </p:sp>
    </p:spTree>
    <p:extLst>
      <p:ext uri="{BB962C8B-B14F-4D97-AF65-F5344CB8AC3E}">
        <p14:creationId xmlns:p14="http://schemas.microsoft.com/office/powerpoint/2010/main" val="409514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815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29933" y="97279"/>
            <a:ext cx="6858000" cy="698495"/>
          </a:xfrm>
        </p:spPr>
        <p:txBody>
          <a:bodyPr>
            <a:normAutofit/>
          </a:bodyPr>
          <a:lstStyle/>
          <a:p>
            <a:r>
              <a:rPr lang="ru-RU" sz="2100" b="1" dirty="0">
                <a:solidFill>
                  <a:srgbClr val="008EAF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Снижение неформальной занятости и доходов населения города Москвы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6" y="1301434"/>
            <a:ext cx="9058274" cy="35317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ru-RU" sz="1500" b="1" kern="0" dirty="0">
                <a:solidFill>
                  <a:prstClr val="black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Проводимые мероприятия</a:t>
            </a:r>
            <a:r>
              <a:rPr lang="en-US" sz="1500" b="1" kern="0" dirty="0">
                <a:solidFill>
                  <a:prstClr val="black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:</a:t>
            </a:r>
            <a:endParaRPr lang="ru-RU" sz="1500" b="1" kern="0" dirty="0">
              <a:solidFill>
                <a:prstClr val="black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lvl="0"/>
            <a:endParaRPr lang="ru-RU" sz="1500" b="1" kern="0" dirty="0">
              <a:solidFill>
                <a:prstClr val="black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428625" indent="-214313">
              <a:buFont typeface="Arial" panose="020B0604020202020204" pitchFamily="34" charset="0"/>
              <a:buChar char="•"/>
            </a:pPr>
            <a:r>
              <a:rPr lang="ru-RU" sz="1500" kern="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заключено соглашение </a:t>
            </a:r>
            <a:r>
              <a:rPr lang="ru-RU" sz="1500" kern="0" dirty="0">
                <a:solidFill>
                  <a:srgbClr val="008EAF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между Правительством Москвы и Федеральной службой по труду и занятости о реализации мер, направленных на снижение неформальной занятости в городе Москве</a:t>
            </a:r>
            <a:r>
              <a:rPr lang="en-US" sz="1500" kern="0" dirty="0">
                <a:solidFill>
                  <a:srgbClr val="008EAF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;</a:t>
            </a:r>
            <a:endParaRPr lang="ru-RU" sz="1500" kern="0" dirty="0">
              <a:solidFill>
                <a:srgbClr val="008EAF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428625" indent="-214313">
              <a:buFont typeface="Arial" panose="020B0604020202020204" pitchFamily="34" charset="0"/>
              <a:buChar char="•"/>
            </a:pPr>
            <a:r>
              <a:rPr lang="ru-RU" sz="1500" kern="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создана Комиссия </a:t>
            </a:r>
            <a:r>
              <a:rPr lang="ru-RU" sz="1500" kern="0" dirty="0">
                <a:solidFill>
                  <a:srgbClr val="008EAF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по легализации занятости  и доходов населения в городе Москве</a:t>
            </a:r>
            <a:r>
              <a:rPr lang="en-US" sz="1500" kern="0" dirty="0">
                <a:solidFill>
                  <a:srgbClr val="008EAF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;</a:t>
            </a:r>
            <a:endParaRPr lang="ru-RU" sz="1500" kern="0" dirty="0">
              <a:solidFill>
                <a:srgbClr val="008EAF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428625" indent="-214313">
              <a:buFont typeface="Arial" panose="020B0604020202020204" pitchFamily="34" charset="0"/>
              <a:buChar char="•"/>
            </a:pPr>
            <a:r>
              <a:rPr lang="ru-RU" sz="1500" kern="0" dirty="0">
                <a:solidFill>
                  <a:srgbClr val="008EAF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активизирована работа окружных (территориальных) рабочих групп префектур административных округов города Москвы</a:t>
            </a:r>
            <a:r>
              <a:rPr lang="en-US" sz="1500" kern="0" dirty="0">
                <a:solidFill>
                  <a:srgbClr val="008EAF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;</a:t>
            </a:r>
            <a:endParaRPr lang="ru-RU" sz="1500" kern="0" dirty="0">
              <a:solidFill>
                <a:srgbClr val="008EAF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428625" indent="-214313">
              <a:buFont typeface="Arial" panose="020B0604020202020204" pitchFamily="34" charset="0"/>
              <a:buChar char="•"/>
            </a:pPr>
            <a:r>
              <a:rPr lang="ru-RU" sz="1500" kern="0" dirty="0">
                <a:solidFill>
                  <a:srgbClr val="008EAF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создан интерактивный информационный </a:t>
            </a:r>
            <a:r>
              <a:rPr lang="ru-RU" sz="1500" kern="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ресурс http://защищенныйработник.рф</a:t>
            </a:r>
            <a:r>
              <a:rPr lang="en-US" sz="1500" kern="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;</a:t>
            </a:r>
            <a:endParaRPr lang="ru-RU" sz="1500" kern="0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428625" indent="-214313">
              <a:buFont typeface="Arial" panose="020B0604020202020204" pitchFamily="34" charset="0"/>
              <a:buChar char="•"/>
            </a:pPr>
            <a:r>
              <a:rPr lang="ru-RU" sz="1500" kern="0" dirty="0">
                <a:solidFill>
                  <a:srgbClr val="008EAF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создан единый многоканальный </a:t>
            </a:r>
            <a:r>
              <a:rPr lang="ru-RU" sz="1500" kern="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телефон «горячей линии»</a:t>
            </a:r>
            <a:r>
              <a:rPr lang="en-US" sz="1500" kern="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;</a:t>
            </a:r>
            <a:endParaRPr lang="ru-RU" sz="1500" kern="0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428625" indent="-214313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8EAF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на </a:t>
            </a:r>
            <a:r>
              <a:rPr lang="ru-RU" sz="1500" dirty="0" err="1">
                <a:solidFill>
                  <a:srgbClr val="008EAF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лайтбоксах</a:t>
            </a:r>
            <a:r>
              <a:rPr lang="ru-RU" sz="1500" dirty="0">
                <a:solidFill>
                  <a:srgbClr val="008EAF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на улицах города Москвы размещались </a:t>
            </a:r>
            <a:r>
              <a:rPr lang="ru-RU" sz="15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плакаты «сити-формата»</a:t>
            </a:r>
            <a:r>
              <a:rPr lang="en-US" sz="15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;</a:t>
            </a:r>
            <a:endParaRPr lang="ru-RU" sz="1500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428625" indent="-214313">
              <a:buFont typeface="Arial" panose="020B0604020202020204" pitchFamily="34" charset="0"/>
              <a:buChar char="•"/>
            </a:pPr>
            <a:r>
              <a:rPr lang="ru-RU" sz="1500" kern="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проведена видеоконференция </a:t>
            </a:r>
            <a:r>
              <a:rPr lang="ru-RU" sz="1500" kern="0" dirty="0">
                <a:solidFill>
                  <a:srgbClr val="008EAF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на тему: «Обмен передовым опытом по созданию на региональном уровне благоприятных условий для снижения уровня неформальной занятости, выявления «теневой» заработной платы и повышения уровня охвата и собираемости налогов».</a:t>
            </a:r>
            <a:endParaRPr lang="ru-RU" sz="1500" kern="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3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203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00138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ru-RU" sz="1800" b="1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Уведомительная регистрация коллективных договоров и соглашений</a:t>
            </a:r>
            <a:r>
              <a:rPr lang="ru-RU" sz="1800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ru-RU" sz="1800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В 2015 г. зарегистрировано: 878 коллективных договоров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				       </a:t>
            </a:r>
            <a:r>
              <a:rPr lang="ru-RU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839 изменений и дополнений</a:t>
            </a:r>
            <a:endParaRPr lang="ru-RU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895119"/>
              </p:ext>
            </p:extLst>
          </p:nvPr>
        </p:nvGraphicFramePr>
        <p:xfrm>
          <a:off x="131257" y="1710732"/>
          <a:ext cx="4473401" cy="330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94492481"/>
              </p:ext>
            </p:extLst>
          </p:nvPr>
        </p:nvGraphicFramePr>
        <p:xfrm>
          <a:off x="4431324" y="1710732"/>
          <a:ext cx="4757894" cy="329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34255" y="1255139"/>
            <a:ext cx="3867405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Распределение по территориальному признаку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69867" y="1255139"/>
            <a:ext cx="3880806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Распределение по отраслевой принадлежности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6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67592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Задачи на 2016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761" y="625111"/>
            <a:ext cx="8599811" cy="40076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 области охраны труда</a:t>
            </a:r>
          </a:p>
          <a:p>
            <a:r>
              <a:rPr lang="ru-RU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Обеспечить информирование государственных учреждений города Москвы о необходимости проведения мероприятий в области охраны труда в целях недопущения применения мер административной ответственности за неисполнение трудового </a:t>
            </a:r>
            <a:r>
              <a:rPr lang="ru-RU" dirty="0" smtClean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законодательства</a:t>
            </a:r>
            <a:endParaRPr lang="ru-RU" dirty="0">
              <a:solidFill>
                <a:srgbClr val="008EA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 области трудовой миграции</a:t>
            </a:r>
          </a:p>
          <a:p>
            <a:r>
              <a:rPr lang="ru-RU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Обеспечить условия для замещения иностранных работников российскими гражданами путем организации набора кадров в регионах РФ и краткосрочной профессиональной </a:t>
            </a:r>
            <a:r>
              <a:rPr lang="ru-RU" dirty="0" smtClean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подготовки</a:t>
            </a:r>
            <a:endParaRPr lang="ru-RU" dirty="0">
              <a:solidFill>
                <a:srgbClr val="008EA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 области коллективно-договорного регулирования</a:t>
            </a:r>
          </a:p>
          <a:p>
            <a:r>
              <a:rPr lang="ru-RU" dirty="0" smtClean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Осуществлять контроль </a:t>
            </a:r>
            <a:r>
              <a:rPr lang="ru-RU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 выполнением </a:t>
            </a:r>
            <a:r>
              <a:rPr lang="ru-RU" dirty="0" smtClean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коллективных договоров, соглашений, прошедших в установленном порядке уведомительную регистрацию в Департаменте</a:t>
            </a:r>
          </a:p>
          <a:p>
            <a:r>
              <a:rPr lang="ru-RU" dirty="0" smtClean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Проработать вопрос создания электронной базы </a:t>
            </a:r>
            <a:r>
              <a:rPr lang="ru-RU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коллективных договоров, соглашений, </a:t>
            </a:r>
            <a:r>
              <a:rPr lang="ru-RU" dirty="0" smtClean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прошедших </a:t>
            </a:r>
            <a:r>
              <a:rPr lang="ru-RU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установленном порядке уведомительную регистрацию в </a:t>
            </a:r>
            <a:r>
              <a:rPr lang="ru-RU" dirty="0" smtClean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Департаменте</a:t>
            </a:r>
            <a:endParaRPr lang="ru-RU" dirty="0">
              <a:solidFill>
                <a:srgbClr val="008EA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rcmm.ru/images/origin/119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26" y="2893763"/>
            <a:ext cx="3529274" cy="21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59971"/>
            <a:ext cx="5474262" cy="96769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100" dirty="0">
                <a:latin typeface="Helvetica" panose="020B0604020202020204" pitchFamily="34" charset="0"/>
                <a:cs typeface="Helvetica" panose="020B0604020202020204" pitchFamily="34" charset="0"/>
              </a:rPr>
              <a:t>2.«Замещение иностранных работников гражданами из субъектов Российской Федерации, содействие трудовой мобильности» </a:t>
            </a: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ru-RU" sz="2100" dirty="0">
                <a:latin typeface="Helvetica" panose="020B0604020202020204" pitchFamily="34" charset="0"/>
                <a:cs typeface="Helvetica" panose="020B0604020202020204" pitchFamily="34" charset="0"/>
              </a:rPr>
              <a:t>мероприятие № 14Д0304)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694638"/>
            <a:ext cx="9144000" cy="967697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>
                <a:latin typeface="Helvetica" panose="020B0604020202020204" pitchFamily="34" charset="0"/>
                <a:cs typeface="Helvetica" panose="020B0604020202020204" pitchFamily="34" charset="0"/>
              </a:rPr>
              <a:t>1.«Стимулирование работодателей к улучшению условий труда</a:t>
            </a:r>
            <a:br>
              <a:rPr lang="ru-RU" sz="21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100" dirty="0">
                <a:latin typeface="Helvetica" panose="020B0604020202020204" pitchFamily="34" charset="0"/>
                <a:cs typeface="Helvetica" panose="020B0604020202020204" pitchFamily="34" charset="0"/>
              </a:rPr>
              <a:t> на рабочих местах» </a:t>
            </a: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ru-RU" sz="2100" dirty="0">
                <a:latin typeface="Helvetica" panose="020B0604020202020204" pitchFamily="34" charset="0"/>
                <a:cs typeface="Helvetica" panose="020B0604020202020204" pitchFamily="34" charset="0"/>
              </a:rPr>
              <a:t>мероприятие № 14Д0303)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15312"/>
            <a:ext cx="9144000" cy="967697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Мероприятия, реализуемые Управлением развития трудовых отношений и охраны труда, в рамках подпрограммы </a:t>
            </a:r>
            <a:endParaRPr lang="en-US" sz="2100" b="1" dirty="0">
              <a:solidFill>
                <a:srgbClr val="008EA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2100" b="1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«Развитие рынка труда и содействие занятости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339518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9644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3290"/>
            <a:ext cx="9144000" cy="96769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«Стимулирование работодателей к улучшению условий труда</a:t>
            </a:r>
            <a:br>
              <a:rPr lang="ru-RU" sz="2100" b="1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100" b="1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на рабочих местах»</a:t>
            </a:r>
            <a:r>
              <a:rPr lang="ru-RU" sz="2100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ru-RU" sz="2100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100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ru-RU" sz="2100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мероприятие № 14Д0303)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935212"/>
              </p:ext>
            </p:extLst>
          </p:nvPr>
        </p:nvGraphicFramePr>
        <p:xfrm>
          <a:off x="628650" y="964408"/>
          <a:ext cx="7893844" cy="412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6357938" y="1071563"/>
            <a:ext cx="685800" cy="685800"/>
          </a:xfrm>
          <a:prstGeom prst="rect">
            <a:avLst/>
          </a:prstGeom>
        </p:spPr>
        <p:txBody>
          <a:bodyPr wrap="none" lIns="68580" tIns="34290" rIns="68580" bIns="3429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8581" y="308072"/>
            <a:ext cx="7782025" cy="7155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100" b="1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Финансирование мероприятий по обеспечению безопасных условий труда в организациях города</a:t>
            </a:r>
          </a:p>
        </p:txBody>
      </p:sp>
      <p:graphicFrame>
        <p:nvGraphicFramePr>
          <p:cNvPr id="7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720667"/>
              </p:ext>
            </p:extLst>
          </p:nvPr>
        </p:nvGraphicFramePr>
        <p:xfrm>
          <a:off x="350658" y="1113590"/>
          <a:ext cx="8413143" cy="3618401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804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43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43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535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Годы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500" marR="67500" marT="35103" marB="35103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Запланировано,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млн. руб.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500" marR="67500" marT="35103" marB="35103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Израсходовано,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5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млн. руб.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7500" marR="67500" marT="35103" marB="35103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8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2015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500" marR="67500" marT="35103" marB="35103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760,0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500" marR="67500" marT="35103" marB="35103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1 006,2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500" marR="67500" marT="35103" marB="35103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6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2014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500" marR="67500" marT="35103" marB="35103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680,3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500" marR="67500" marT="35103" marB="35103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897,8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7500" marR="67500" marT="35103" marB="35103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1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261" y="81605"/>
            <a:ext cx="8417293" cy="7155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2100" b="1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Сведения о ходе выполнения мероприятий по улучшению условий и охраны труда в городе Москве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4260" y="1100636"/>
            <a:ext cx="8417293" cy="327782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организовано и проведено 614 мероприятий по охране труда, в том числе: семинаров; совещаний; круглых столов, в которых приняли участие 12 808 представителей из 5 696 организаций города;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организована и проведена Московская городская конференция, посвященная проведению в городе Москве Всемирного дня охраны труда;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организована и проведена VI городская выставка «Охрана труда в Москве»;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проведено 3 семинара-совещания с 160 представителями обучающими по охране труда организациями. Всего в 2015 году прошли обучение по охране труда  99 тыс. работников организаций города Москвы;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для организаций города подготовлено и распространено более 36 тыс. экземпляров нормативно-правовых актов и сборников по охране труда.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проведено обследование состояния условий и охраны труда в 2331 организациях города Москвы, предоставлено более 6500 консультаций.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Helvetica" panose="020B0604020202020204" pitchFamily="34" charset="0"/>
                <a:cs typeface="Helvetica" panose="020B0604020202020204" pitchFamily="34" charset="0"/>
              </a:rPr>
              <a:t>Проведено 9 государственных экспертиз условий труда в отношении 3370 рабочих мест</a:t>
            </a:r>
          </a:p>
        </p:txBody>
      </p:sp>
    </p:spTree>
    <p:extLst>
      <p:ext uri="{BB962C8B-B14F-4D97-AF65-F5344CB8AC3E}">
        <p14:creationId xmlns:p14="http://schemas.microsoft.com/office/powerpoint/2010/main" val="101484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3138" y="124918"/>
            <a:ext cx="8316227" cy="7155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2100" b="1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Производственный травматизм в городе Москве</a:t>
            </a:r>
          </a:p>
          <a:p>
            <a:pPr lvl="0" algn="ctr"/>
            <a:r>
              <a:rPr lang="ru-RU" sz="2100" i="1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(по данным Государственной инспекции труда в г. Москве)</a:t>
            </a: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845064"/>
              </p:ext>
            </p:extLst>
          </p:nvPr>
        </p:nvGraphicFramePr>
        <p:xfrm>
          <a:off x="649167" y="1021781"/>
          <a:ext cx="8141506" cy="3693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30054" y="4746959"/>
            <a:ext cx="5886450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1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* Показатель 2015 года изменится, в связи с </a:t>
            </a:r>
            <a:r>
              <a:rPr lang="ru-RU" sz="11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дорасследованием</a:t>
            </a:r>
            <a:r>
              <a:rPr lang="ru-RU" sz="11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несчастных случаев</a:t>
            </a:r>
          </a:p>
        </p:txBody>
      </p:sp>
    </p:spTree>
    <p:extLst>
      <p:ext uri="{BB962C8B-B14F-4D97-AF65-F5344CB8AC3E}">
        <p14:creationId xmlns:p14="http://schemas.microsoft.com/office/powerpoint/2010/main" val="33092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1" name="Rectangle 4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9147"/>
            <a:ext cx="9358479" cy="445604"/>
          </a:xfrm>
          <a:noFill/>
          <a:ln>
            <a:noFill/>
          </a:ln>
          <a:extLst/>
        </p:spPr>
        <p:txBody>
          <a:bodyPr vert="horz" lIns="60839" tIns="30420" rIns="60839" bIns="30420" rtlCol="0" anchor="ctr">
            <a:noAutofit/>
          </a:bodyPr>
          <a:lstStyle/>
          <a:p>
            <a:pPr algn="ctr" eaLnBrk="1" hangingPunct="1">
              <a:defRPr/>
            </a:pPr>
            <a:r>
              <a:rPr lang="ru-RU" sz="1800" b="1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ГОСУДАРСТВЕННОЕ УПРАВЛЕНИЕ ОХРАНОЙ ТРУДА В ГОРОДЕ МОСКВЕ</a:t>
            </a:r>
          </a:p>
        </p:txBody>
      </p:sp>
      <p:sp>
        <p:nvSpPr>
          <p:cNvPr id="53251" name="Rectangle 10"/>
          <p:cNvSpPr>
            <a:spLocks noChangeArrowheads="1"/>
          </p:cNvSpPr>
          <p:nvPr/>
        </p:nvSpPr>
        <p:spPr bwMode="auto">
          <a:xfrm>
            <a:off x="124901" y="425497"/>
            <a:ext cx="1759245" cy="520185"/>
          </a:xfrm>
          <a:prstGeom prst="rect">
            <a:avLst/>
          </a:prstGeom>
          <a:solidFill>
            <a:schemeClr val="bg1"/>
          </a:solidFill>
          <a:ln w="9525">
            <a:solidFill>
              <a:srgbClr val="008EAF"/>
            </a:solidFill>
            <a:miter lim="800000"/>
            <a:headEnd/>
            <a:tailEnd/>
          </a:ln>
        </p:spPr>
        <p:txBody>
          <a:bodyPr lIns="60839" tIns="30420" rIns="60839" bIns="30420"/>
          <a:lstStyle/>
          <a:p>
            <a:pPr algn="ctr" defTabSz="608410" eaLnBrk="0" hangingPunct="0">
              <a:lnSpc>
                <a:spcPct val="80000"/>
              </a:lnSpc>
            </a:pPr>
            <a:r>
              <a:rPr lang="ru-RU" i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Государственная инспекция труда в городе Москве</a:t>
            </a:r>
          </a:p>
        </p:txBody>
      </p:sp>
      <p:sp>
        <p:nvSpPr>
          <p:cNvPr id="53252" name="Text Box 11"/>
          <p:cNvSpPr txBox="1">
            <a:spLocks noChangeArrowheads="1"/>
          </p:cNvSpPr>
          <p:nvPr/>
        </p:nvSpPr>
        <p:spPr bwMode="auto">
          <a:xfrm>
            <a:off x="124901" y="1644734"/>
            <a:ext cx="1757772" cy="549090"/>
          </a:xfrm>
          <a:prstGeom prst="rect">
            <a:avLst/>
          </a:prstGeom>
          <a:solidFill>
            <a:schemeClr val="bg1"/>
          </a:solidFill>
          <a:ln w="9525">
            <a:solidFill>
              <a:srgbClr val="008EAF"/>
            </a:solidFill>
            <a:miter lim="800000"/>
            <a:headEnd/>
            <a:tailEnd/>
          </a:ln>
        </p:spPr>
        <p:txBody>
          <a:bodyPr lIns="60839" tIns="30420" rIns="60839" bIns="30420"/>
          <a:lstStyle/>
          <a:p>
            <a:pPr algn="ctr" defTabSz="608410" eaLnBrk="0" hangingPunct="0">
              <a:lnSpc>
                <a:spcPct val="80000"/>
              </a:lnSpc>
            </a:pPr>
            <a:r>
              <a:rPr lang="ru-RU" i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ГУ МРО Фонда социального страхования РФ</a:t>
            </a:r>
          </a:p>
        </p:txBody>
      </p:sp>
      <p:sp>
        <p:nvSpPr>
          <p:cNvPr id="53253" name="Text Box 12"/>
          <p:cNvSpPr txBox="1">
            <a:spLocks noChangeArrowheads="1"/>
          </p:cNvSpPr>
          <p:nvPr/>
        </p:nvSpPr>
        <p:spPr bwMode="auto">
          <a:xfrm>
            <a:off x="125564" y="2190718"/>
            <a:ext cx="1757108" cy="180216"/>
          </a:xfrm>
          <a:prstGeom prst="rect">
            <a:avLst/>
          </a:prstGeom>
          <a:solidFill>
            <a:schemeClr val="bg1"/>
          </a:solidFill>
          <a:ln w="9525">
            <a:solidFill>
              <a:srgbClr val="008EAF"/>
            </a:solidFill>
            <a:miter lim="800000"/>
            <a:headEnd/>
            <a:tailEnd/>
          </a:ln>
        </p:spPr>
        <p:txBody>
          <a:bodyPr lIns="60839" tIns="30420" rIns="60839" bIns="30420"/>
          <a:lstStyle/>
          <a:p>
            <a:pPr algn="ctr" defTabSz="608410" eaLnBrk="0" hangingPunct="0">
              <a:lnSpc>
                <a:spcPct val="80000"/>
              </a:lnSpc>
            </a:pPr>
            <a:r>
              <a:rPr lang="ru-RU" i="1" dirty="0" err="1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Мосгорстат</a:t>
            </a:r>
            <a:endParaRPr lang="ru-RU" i="1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127449" y="950578"/>
            <a:ext cx="1755223" cy="689568"/>
          </a:xfrm>
          <a:prstGeom prst="rect">
            <a:avLst/>
          </a:prstGeom>
          <a:solidFill>
            <a:schemeClr val="bg1"/>
          </a:solidFill>
          <a:ln w="9525">
            <a:solidFill>
              <a:srgbClr val="008EAF"/>
            </a:solidFill>
            <a:miter lim="800000"/>
            <a:headEnd/>
            <a:tailEnd/>
          </a:ln>
        </p:spPr>
        <p:txBody>
          <a:bodyPr lIns="60839" tIns="30420" rIns="60839" bIns="30420"/>
          <a:lstStyle/>
          <a:p>
            <a:pPr algn="ctr" defTabSz="608410" eaLnBrk="0" hangingPunct="0">
              <a:lnSpc>
                <a:spcPct val="80000"/>
              </a:lnSpc>
            </a:pPr>
            <a:r>
              <a:rPr lang="ru-RU" i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Управление </a:t>
            </a:r>
            <a:r>
              <a:rPr lang="ru-RU" i="1" dirty="0" err="1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Роспотребнадзора</a:t>
            </a:r>
            <a:r>
              <a:rPr lang="ru-RU" i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по городу Москве</a:t>
            </a:r>
          </a:p>
        </p:txBody>
      </p:sp>
      <p:sp>
        <p:nvSpPr>
          <p:cNvPr id="53256" name="Text Box 19"/>
          <p:cNvSpPr txBox="1">
            <a:spLocks noChangeArrowheads="1"/>
          </p:cNvSpPr>
          <p:nvPr/>
        </p:nvSpPr>
        <p:spPr bwMode="auto">
          <a:xfrm>
            <a:off x="6431772" y="3218671"/>
            <a:ext cx="2421997" cy="240756"/>
          </a:xfrm>
          <a:prstGeom prst="rect">
            <a:avLst/>
          </a:prstGeom>
          <a:solidFill>
            <a:schemeClr val="bg1"/>
          </a:solidFill>
          <a:ln w="9525">
            <a:solidFill>
              <a:srgbClr val="008EAF"/>
            </a:solidFill>
            <a:miter lim="800000"/>
            <a:headEnd/>
            <a:tailEnd/>
          </a:ln>
        </p:spPr>
        <p:txBody>
          <a:bodyPr lIns="60839" tIns="30420" rIns="60839" bIns="30420"/>
          <a:lstStyle/>
          <a:p>
            <a:pPr algn="ctr" defTabSz="608410" eaLnBrk="0" hangingPunct="0">
              <a:lnSpc>
                <a:spcPct val="70000"/>
              </a:lnSpc>
            </a:pPr>
            <a:r>
              <a:rPr lang="ru-RU" i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Обучающие </a:t>
            </a:r>
            <a:r>
              <a:rPr lang="ru-RU" i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организации</a:t>
            </a:r>
          </a:p>
        </p:txBody>
      </p:sp>
      <p:sp>
        <p:nvSpPr>
          <p:cNvPr id="53257" name="Text Box 19"/>
          <p:cNvSpPr txBox="1">
            <a:spLocks noChangeArrowheads="1"/>
          </p:cNvSpPr>
          <p:nvPr/>
        </p:nvSpPr>
        <p:spPr bwMode="auto">
          <a:xfrm>
            <a:off x="6431773" y="2706323"/>
            <a:ext cx="2421997" cy="512348"/>
          </a:xfrm>
          <a:prstGeom prst="rect">
            <a:avLst/>
          </a:prstGeom>
          <a:solidFill>
            <a:schemeClr val="bg1"/>
          </a:solidFill>
          <a:ln w="9525">
            <a:solidFill>
              <a:srgbClr val="008EAF"/>
            </a:solidFill>
            <a:miter lim="800000"/>
            <a:headEnd/>
            <a:tailEnd/>
          </a:ln>
        </p:spPr>
        <p:txBody>
          <a:bodyPr lIns="60839" tIns="30420" rIns="60839" bIns="30420"/>
          <a:lstStyle/>
          <a:p>
            <a:pPr algn="ctr" defTabSz="608410" eaLnBrk="0" hangingPunct="0">
              <a:lnSpc>
                <a:spcPct val="70000"/>
              </a:lnSpc>
            </a:pPr>
            <a:r>
              <a:rPr lang="ru-RU" i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Организации, проводящие специальную оценку условий труда</a:t>
            </a:r>
          </a:p>
        </p:txBody>
      </p:sp>
      <p:sp>
        <p:nvSpPr>
          <p:cNvPr id="53263" name="Rectangle 14"/>
          <p:cNvSpPr>
            <a:spLocks noChangeArrowheads="1"/>
          </p:cNvSpPr>
          <p:nvPr/>
        </p:nvSpPr>
        <p:spPr bwMode="auto">
          <a:xfrm>
            <a:off x="3290541" y="461152"/>
            <a:ext cx="1924520" cy="807914"/>
          </a:xfrm>
          <a:prstGeom prst="rect">
            <a:avLst/>
          </a:prstGeom>
          <a:solidFill>
            <a:schemeClr val="bg1"/>
          </a:solidFill>
          <a:ln w="9525">
            <a:solidFill>
              <a:srgbClr val="008EAF"/>
            </a:solidFill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Департамент труда и социальной защиты населения</a:t>
            </a:r>
          </a:p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города Москвы</a:t>
            </a:r>
          </a:p>
        </p:txBody>
      </p:sp>
      <p:sp>
        <p:nvSpPr>
          <p:cNvPr id="53264" name="Rectangle 24"/>
          <p:cNvSpPr>
            <a:spLocks noChangeArrowheads="1"/>
          </p:cNvSpPr>
          <p:nvPr/>
        </p:nvSpPr>
        <p:spPr bwMode="auto">
          <a:xfrm>
            <a:off x="3381820" y="3242455"/>
            <a:ext cx="1673006" cy="756842"/>
          </a:xfrm>
          <a:prstGeom prst="rect">
            <a:avLst/>
          </a:prstGeom>
          <a:solidFill>
            <a:schemeClr val="bg1"/>
          </a:solidFill>
          <a:ln w="9525">
            <a:solidFill>
              <a:srgbClr val="008EAF"/>
            </a:solidFill>
            <a:miter lim="800000"/>
            <a:headEnd/>
            <a:tailEnd/>
          </a:ln>
        </p:spPr>
        <p:txBody>
          <a:bodyPr lIns="60839" tIns="30420" rIns="60839" bIns="30420"/>
          <a:lstStyle/>
          <a:p>
            <a:pPr algn="ctr" defTabSz="608410" eaLnBrk="0" hangingPunct="0">
              <a:lnSpc>
                <a:spcPct val="80000"/>
              </a:lnSpc>
            </a:pPr>
            <a:r>
              <a:rPr lang="ru-RU" sz="1500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Органы исполнительной власти города Москвы</a:t>
            </a:r>
          </a:p>
          <a:p>
            <a:pPr algn="ctr" defTabSz="608410" eaLnBrk="0" hangingPunct="0">
              <a:lnSpc>
                <a:spcPct val="80000"/>
              </a:lnSpc>
            </a:pPr>
            <a:endParaRPr lang="ru-RU" sz="15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3265" name="Text Box 42"/>
          <p:cNvSpPr txBox="1">
            <a:spLocks noChangeArrowheads="1"/>
          </p:cNvSpPr>
          <p:nvPr/>
        </p:nvSpPr>
        <p:spPr bwMode="auto">
          <a:xfrm>
            <a:off x="6418725" y="466629"/>
            <a:ext cx="2435045" cy="705933"/>
          </a:xfrm>
          <a:prstGeom prst="rect">
            <a:avLst/>
          </a:prstGeom>
          <a:solidFill>
            <a:schemeClr val="bg1"/>
          </a:solidFill>
          <a:ln w="9525">
            <a:solidFill>
              <a:srgbClr val="008EAF"/>
            </a:solidFill>
            <a:miter lim="800000"/>
            <a:headEnd/>
            <a:tailEnd/>
          </a:ln>
        </p:spPr>
        <p:txBody>
          <a:bodyPr lIns="60839" tIns="30420" rIns="60839" bIns="30420"/>
          <a:lstStyle/>
          <a:p>
            <a:pPr algn="ctr" defTabSz="608410" eaLnBrk="0" hangingPunct="0">
              <a:lnSpc>
                <a:spcPct val="70000"/>
              </a:lnSpc>
            </a:pPr>
            <a:r>
              <a:rPr lang="ru-RU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ГБУ города Москвы «Московский городской центр условий и охраны труда»</a:t>
            </a: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2920535" y="1850946"/>
            <a:ext cx="2620478" cy="809630"/>
          </a:xfrm>
          <a:prstGeom prst="rect">
            <a:avLst/>
          </a:prstGeom>
          <a:solidFill>
            <a:schemeClr val="bg1"/>
          </a:solidFill>
          <a:ln w="9525">
            <a:solidFill>
              <a:srgbClr val="008EAF"/>
            </a:solidFill>
            <a:miter lim="800000"/>
            <a:headEnd/>
            <a:tailEnd/>
          </a:ln>
        </p:spPr>
        <p:txBody>
          <a:bodyPr lIns="60839" tIns="30420" rIns="60839" bIns="30420"/>
          <a:lstStyle/>
          <a:p>
            <a:pPr algn="ctr" defTabSz="608410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Межведомственная</a:t>
            </a:r>
          </a:p>
          <a:p>
            <a:pPr algn="ctr" defTabSz="608410" eaLnBrk="0" hangingPunct="0">
              <a:lnSpc>
                <a:spcPct val="80000"/>
              </a:lnSpc>
            </a:pPr>
            <a:r>
              <a:rPr lang="ru-RU" sz="1500" b="1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комиссия по охране труда при Правительстве Москвы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6418725" y="1402738"/>
            <a:ext cx="2435045" cy="483992"/>
          </a:xfrm>
          <a:prstGeom prst="rect">
            <a:avLst/>
          </a:prstGeom>
          <a:solidFill>
            <a:schemeClr val="bg1"/>
          </a:solidFill>
          <a:ln w="9525">
            <a:solidFill>
              <a:srgbClr val="008EAF"/>
            </a:solidFill>
            <a:miter lim="800000"/>
            <a:headEnd/>
            <a:tailEnd/>
          </a:ln>
        </p:spPr>
        <p:txBody>
          <a:bodyPr lIns="60839" tIns="30420" rIns="60839" bIns="30420"/>
          <a:lstStyle/>
          <a:p>
            <a:pPr algn="ctr" defTabSz="608410" eaLnBrk="0" hangingPunct="0">
              <a:lnSpc>
                <a:spcPct val="70000"/>
              </a:lnSpc>
            </a:pPr>
            <a:r>
              <a:rPr lang="ru-RU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Базовые центры по охране труда в административных округах</a:t>
            </a:r>
          </a:p>
        </p:txBody>
      </p:sp>
      <p:sp>
        <p:nvSpPr>
          <p:cNvPr id="53268" name="Text Box 19"/>
          <p:cNvSpPr txBox="1">
            <a:spLocks noChangeArrowheads="1"/>
          </p:cNvSpPr>
          <p:nvPr/>
        </p:nvSpPr>
        <p:spPr bwMode="auto">
          <a:xfrm>
            <a:off x="1053966" y="4123275"/>
            <a:ext cx="1953340" cy="314350"/>
          </a:xfrm>
          <a:prstGeom prst="rect">
            <a:avLst/>
          </a:prstGeom>
          <a:solidFill>
            <a:schemeClr val="bg1"/>
          </a:solidFill>
          <a:ln w="9525">
            <a:solidFill>
              <a:srgbClr val="008EAF"/>
            </a:solidFill>
            <a:miter lim="800000"/>
            <a:headEnd/>
            <a:tailEnd/>
          </a:ln>
        </p:spPr>
        <p:txBody>
          <a:bodyPr lIns="60839" tIns="30420" rIns="60839" bIns="30420"/>
          <a:lstStyle/>
          <a:p>
            <a:pPr algn="ctr" defTabSz="608410" eaLnBrk="0" hangingPunct="0">
              <a:lnSpc>
                <a:spcPct val="0"/>
              </a:lnSpc>
            </a:pPr>
            <a:endParaRPr lang="ru-RU" dirty="0">
              <a:solidFill>
                <a:srgbClr val="008EA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08410" eaLnBrk="0" hangingPunct="0">
              <a:lnSpc>
                <a:spcPct val="70000"/>
              </a:lnSpc>
            </a:pPr>
            <a:r>
              <a:rPr lang="ru-RU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Отраслевые комиссии по охране труда</a:t>
            </a:r>
          </a:p>
        </p:txBody>
      </p:sp>
      <p:sp>
        <p:nvSpPr>
          <p:cNvPr id="53269" name="Text Box 19"/>
          <p:cNvSpPr txBox="1">
            <a:spLocks noChangeArrowheads="1"/>
          </p:cNvSpPr>
          <p:nvPr/>
        </p:nvSpPr>
        <p:spPr bwMode="auto">
          <a:xfrm>
            <a:off x="5327291" y="4088782"/>
            <a:ext cx="2238166" cy="342713"/>
          </a:xfrm>
          <a:prstGeom prst="rect">
            <a:avLst/>
          </a:prstGeom>
          <a:solidFill>
            <a:schemeClr val="bg1"/>
          </a:solidFill>
          <a:ln w="9525">
            <a:solidFill>
              <a:srgbClr val="008EAF"/>
            </a:solidFill>
            <a:miter lim="800000"/>
            <a:headEnd/>
            <a:tailEnd/>
          </a:ln>
        </p:spPr>
        <p:txBody>
          <a:bodyPr lIns="60839" tIns="30420" rIns="60839" bIns="30420"/>
          <a:lstStyle/>
          <a:p>
            <a:pPr algn="ctr" defTabSz="608410" eaLnBrk="0" hangingPunct="0">
              <a:lnSpc>
                <a:spcPct val="70000"/>
              </a:lnSpc>
            </a:pPr>
            <a:r>
              <a:rPr lang="ru-RU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Территориальные комиссии по охране труда</a:t>
            </a:r>
          </a:p>
        </p:txBody>
      </p:sp>
      <p:sp>
        <p:nvSpPr>
          <p:cNvPr id="53274" name="Rectangle 10"/>
          <p:cNvSpPr>
            <a:spLocks noChangeArrowheads="1"/>
          </p:cNvSpPr>
          <p:nvPr/>
        </p:nvSpPr>
        <p:spPr bwMode="auto">
          <a:xfrm>
            <a:off x="124900" y="2370934"/>
            <a:ext cx="1759247" cy="42852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8EAF"/>
            </a:solidFill>
            <a:miter lim="800000"/>
            <a:headEnd/>
            <a:tailEnd/>
          </a:ln>
          <a:effectLst/>
        </p:spPr>
        <p:txBody>
          <a:bodyPr lIns="60839" tIns="30420" rIns="60839" bIns="30420"/>
          <a:lstStyle/>
          <a:p>
            <a:pPr algn="ctr" defTabSz="608410" eaLnBrk="0" hangingPunct="0">
              <a:lnSpc>
                <a:spcPct val="80000"/>
              </a:lnSpc>
            </a:pPr>
            <a:r>
              <a:rPr lang="ru-RU" i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Социальные партнеры</a:t>
            </a: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3406723" y="4437624"/>
            <a:ext cx="1648103" cy="354370"/>
          </a:xfrm>
          <a:prstGeom prst="rect">
            <a:avLst/>
          </a:prstGeom>
          <a:solidFill>
            <a:schemeClr val="bg1"/>
          </a:solidFill>
          <a:ln w="9525">
            <a:solidFill>
              <a:srgbClr val="008EAF"/>
            </a:solidFill>
            <a:miter lim="800000"/>
            <a:headEnd/>
            <a:tailEnd/>
          </a:ln>
        </p:spPr>
        <p:txBody>
          <a:bodyPr lIns="60839" tIns="30420" rIns="60839" bIns="30420"/>
          <a:lstStyle/>
          <a:p>
            <a:pPr algn="dist" defTabSz="608410" eaLnBrk="0" hangingPunct="0">
              <a:lnSpc>
                <a:spcPct val="80000"/>
              </a:lnSpc>
            </a:pPr>
            <a:endParaRPr lang="ru-RU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dist" defTabSz="608410" eaLnBrk="0" hangingPunct="0">
              <a:lnSpc>
                <a:spcPct val="80000"/>
              </a:lnSpc>
            </a:pPr>
            <a:r>
              <a:rPr lang="ru-RU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РАБОТОДАТЕЛИ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906224" y="425497"/>
            <a:ext cx="418277" cy="2391570"/>
          </a:xfrm>
          <a:prstGeom prst="rightBrace">
            <a:avLst>
              <a:gd name="adj1" fmla="val 8333"/>
              <a:gd name="adj2" fmla="val 18856"/>
            </a:avLst>
          </a:prstGeom>
          <a:ln w="28575">
            <a:solidFill>
              <a:srgbClr val="008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569946" y="794084"/>
            <a:ext cx="649705" cy="151598"/>
          </a:xfrm>
          <a:prstGeom prst="rightArrow">
            <a:avLst/>
          </a:prstGeom>
          <a:ln>
            <a:solidFill>
              <a:srgbClr val="008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8890895">
            <a:off x="2649690" y="3732395"/>
            <a:ext cx="649705" cy="151598"/>
          </a:xfrm>
          <a:prstGeom prst="rightArrow">
            <a:avLst/>
          </a:prstGeom>
          <a:ln>
            <a:solidFill>
              <a:srgbClr val="008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 rot="5400000">
            <a:off x="3961862" y="2872949"/>
            <a:ext cx="581878" cy="157134"/>
          </a:xfrm>
          <a:prstGeom prst="rightArrow">
            <a:avLst/>
          </a:prstGeom>
          <a:ln>
            <a:solidFill>
              <a:srgbClr val="008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 rot="5400000">
            <a:off x="3507836" y="1467312"/>
            <a:ext cx="570272" cy="173782"/>
          </a:xfrm>
          <a:prstGeom prst="rightArrow">
            <a:avLst/>
          </a:prstGeom>
          <a:ln>
            <a:solidFill>
              <a:srgbClr val="008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>
            <a:off x="5327291" y="795419"/>
            <a:ext cx="953193" cy="150263"/>
          </a:xfrm>
          <a:prstGeom prst="rightArrow">
            <a:avLst/>
          </a:prstGeom>
          <a:ln>
            <a:solidFill>
              <a:srgbClr val="008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rot="16200000">
            <a:off x="4439985" y="1483110"/>
            <a:ext cx="570272" cy="165396"/>
          </a:xfrm>
          <a:prstGeom prst="rightArrow">
            <a:avLst/>
          </a:prstGeom>
          <a:ln>
            <a:solidFill>
              <a:srgbClr val="008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10189313">
            <a:off x="5132261" y="4535133"/>
            <a:ext cx="649705" cy="151598"/>
          </a:xfrm>
          <a:prstGeom prst="rightArrow">
            <a:avLst/>
          </a:prstGeom>
          <a:ln>
            <a:solidFill>
              <a:srgbClr val="008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 rot="628022">
            <a:off x="2701632" y="4539010"/>
            <a:ext cx="649705" cy="151598"/>
          </a:xfrm>
          <a:prstGeom prst="rightArrow">
            <a:avLst/>
          </a:prstGeom>
          <a:ln>
            <a:solidFill>
              <a:srgbClr val="008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 rot="5400000">
            <a:off x="4033637" y="4153305"/>
            <a:ext cx="438327" cy="130311"/>
          </a:xfrm>
          <a:prstGeom prst="rightArrow">
            <a:avLst/>
          </a:prstGeom>
          <a:ln>
            <a:solidFill>
              <a:srgbClr val="008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3" name="Стрелка вправо 62"/>
          <p:cNvSpPr/>
          <p:nvPr/>
        </p:nvSpPr>
        <p:spPr>
          <a:xfrm rot="2102945">
            <a:off x="5129390" y="3735239"/>
            <a:ext cx="649705" cy="151598"/>
          </a:xfrm>
          <a:prstGeom prst="rightArrow">
            <a:avLst/>
          </a:prstGeom>
          <a:ln>
            <a:solidFill>
              <a:srgbClr val="008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4" name="Стрелка вправо 63"/>
          <p:cNvSpPr/>
          <p:nvPr/>
        </p:nvSpPr>
        <p:spPr>
          <a:xfrm rot="2854478">
            <a:off x="5024432" y="1868528"/>
            <a:ext cx="1765712" cy="142068"/>
          </a:xfrm>
          <a:prstGeom prst="rightArrow">
            <a:avLst/>
          </a:prstGeom>
          <a:ln>
            <a:solidFill>
              <a:srgbClr val="008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6" name="Стрелка вправо 65"/>
          <p:cNvSpPr/>
          <p:nvPr/>
        </p:nvSpPr>
        <p:spPr>
          <a:xfrm rot="5400000">
            <a:off x="7463001" y="1199220"/>
            <a:ext cx="230177" cy="176864"/>
          </a:xfrm>
          <a:prstGeom prst="rightArrow">
            <a:avLst/>
          </a:prstGeom>
          <a:ln>
            <a:solidFill>
              <a:srgbClr val="008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cxnSp>
        <p:nvCxnSpPr>
          <p:cNvPr id="7" name="Соединительная линия уступом 6"/>
          <p:cNvCxnSpPr>
            <a:stCxn id="53256" idx="2"/>
            <a:endCxn id="54" idx="2"/>
          </p:cNvCxnSpPr>
          <p:nvPr/>
        </p:nvCxnSpPr>
        <p:spPr>
          <a:xfrm rot="5400000">
            <a:off x="5270489" y="2419713"/>
            <a:ext cx="1332567" cy="3411997"/>
          </a:xfrm>
          <a:prstGeom prst="bentConnector3">
            <a:avLst>
              <a:gd name="adj1" fmla="val 112866"/>
            </a:avLst>
          </a:prstGeom>
          <a:ln w="57150">
            <a:solidFill>
              <a:srgbClr val="008E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69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9644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3290"/>
            <a:ext cx="9144000" cy="96769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«Замещение иностранных работников гражданами из субъектов Российской Федерации, содействие трудовой мобильности»</a:t>
            </a:r>
            <a:r>
              <a:rPr lang="ru-RU" sz="2100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ru-RU" sz="2100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100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ru-RU" sz="2100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мероприятие № 14Д0304)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934213"/>
              </p:ext>
            </p:extLst>
          </p:nvPr>
        </p:nvGraphicFramePr>
        <p:xfrm>
          <a:off x="628650" y="964407"/>
          <a:ext cx="7893844" cy="412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6357938" y="1071563"/>
            <a:ext cx="685800" cy="685800"/>
          </a:xfrm>
          <a:prstGeom prst="rect">
            <a:avLst/>
          </a:prstGeom>
        </p:spPr>
        <p:txBody>
          <a:bodyPr wrap="none" lIns="68580" tIns="34290" rIns="68580" bIns="3429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Общая сумма запланированных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средств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4900,0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43302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1" y="0"/>
            <a:ext cx="4419920" cy="1030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aphicFrame>
        <p:nvGraphicFramePr>
          <p:cNvPr id="114" name="Объект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136725"/>
              </p:ext>
            </p:extLst>
          </p:nvPr>
        </p:nvGraphicFramePr>
        <p:xfrm>
          <a:off x="1956904" y="2181523"/>
          <a:ext cx="516880" cy="9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" name="Image" r:id="rId3" imgW="2310840" imgH="406080" progId="Photoshop.Image.16">
                  <p:embed/>
                </p:oleObj>
              </mc:Choice>
              <mc:Fallback>
                <p:oleObj name="Image" r:id="rId3" imgW="2310840" imgH="406080" progId="Photoshop.Image.16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904" y="2181523"/>
                        <a:ext cx="516880" cy="90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Объект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175407"/>
              </p:ext>
            </p:extLst>
          </p:nvPr>
        </p:nvGraphicFramePr>
        <p:xfrm>
          <a:off x="3399413" y="2184612"/>
          <a:ext cx="516880" cy="9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3" name="Image" r:id="rId5" imgW="2310840" imgH="406080" progId="Photoshop.Image.16">
                  <p:embed/>
                </p:oleObj>
              </mc:Choice>
              <mc:Fallback>
                <p:oleObj name="Image" r:id="rId5" imgW="2310840" imgH="406080" progId="Photoshop.Image.16">
                  <p:embed/>
                  <p:pic>
                    <p:nvPicPr>
                      <p:cNvPr id="114" name="Объект 1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9413" y="2184612"/>
                        <a:ext cx="516880" cy="90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Объект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340816"/>
              </p:ext>
            </p:extLst>
          </p:nvPr>
        </p:nvGraphicFramePr>
        <p:xfrm>
          <a:off x="529439" y="3953644"/>
          <a:ext cx="516880" cy="9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4" name="Image" r:id="rId6" imgW="2310840" imgH="406080" progId="Photoshop.Image.16">
                  <p:embed/>
                </p:oleObj>
              </mc:Choice>
              <mc:Fallback>
                <p:oleObj name="Image" r:id="rId6" imgW="2310840" imgH="406080" progId="Photoshop.Image.16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439" y="3953644"/>
                        <a:ext cx="516880" cy="90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Объект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592494"/>
              </p:ext>
            </p:extLst>
          </p:nvPr>
        </p:nvGraphicFramePr>
        <p:xfrm>
          <a:off x="1954497" y="3950089"/>
          <a:ext cx="516880" cy="9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5" name="Image" r:id="rId7" imgW="2310840" imgH="406080" progId="Photoshop.Image.16">
                  <p:embed/>
                </p:oleObj>
              </mc:Choice>
              <mc:Fallback>
                <p:oleObj name="Image" r:id="rId7" imgW="2310840" imgH="406080" progId="Photoshop.Image.16">
                  <p:embed/>
                  <p:pic>
                    <p:nvPicPr>
                      <p:cNvPr id="114" name="Объект 1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4497" y="3950089"/>
                        <a:ext cx="516880" cy="90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Объект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39358"/>
              </p:ext>
            </p:extLst>
          </p:nvPr>
        </p:nvGraphicFramePr>
        <p:xfrm>
          <a:off x="3397006" y="3953178"/>
          <a:ext cx="516880" cy="9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" name="Image" r:id="rId8" imgW="2310840" imgH="406080" progId="Photoshop.Image.16">
                  <p:embed/>
                </p:oleObj>
              </mc:Choice>
              <mc:Fallback>
                <p:oleObj name="Image" r:id="rId8" imgW="2310840" imgH="406080" progId="Photoshop.Image.16">
                  <p:embed/>
                  <p:pic>
                    <p:nvPicPr>
                      <p:cNvPr id="115" name="Объект 1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7006" y="3953178"/>
                        <a:ext cx="516880" cy="90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624606"/>
              </p:ext>
            </p:extLst>
          </p:nvPr>
        </p:nvGraphicFramePr>
        <p:xfrm>
          <a:off x="567568" y="2185078"/>
          <a:ext cx="516880" cy="9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7" name="Image" r:id="rId9" imgW="2310840" imgH="406080" progId="Photoshop.Image.16">
                  <p:embed/>
                </p:oleObj>
              </mc:Choice>
              <mc:Fallback>
                <p:oleObj name="Image" r:id="rId9" imgW="2310840" imgH="40608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7568" y="2185078"/>
                        <a:ext cx="516880" cy="90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Объект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80321"/>
              </p:ext>
            </p:extLst>
          </p:nvPr>
        </p:nvGraphicFramePr>
        <p:xfrm>
          <a:off x="496859" y="4366013"/>
          <a:ext cx="901319" cy="97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8" name="Image" r:id="rId10" imgW="3796560" imgH="380880" progId="Photoshop.Image.16">
                  <p:embed/>
                </p:oleObj>
              </mc:Choice>
              <mc:Fallback>
                <p:oleObj name="Image" r:id="rId10" imgW="3796560" imgH="380880" progId="Photoshop.Image.16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6859" y="4366013"/>
                        <a:ext cx="901319" cy="97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Объект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24399"/>
              </p:ext>
            </p:extLst>
          </p:nvPr>
        </p:nvGraphicFramePr>
        <p:xfrm>
          <a:off x="1896098" y="4366559"/>
          <a:ext cx="901319" cy="97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" name="Image" r:id="rId12" imgW="3796560" imgH="380880" progId="Photoshop.Image.16">
                  <p:embed/>
                </p:oleObj>
              </mc:Choice>
              <mc:Fallback>
                <p:oleObj name="Image" r:id="rId12" imgW="3796560" imgH="380880" progId="Photoshop.Image.16">
                  <p:embed/>
                  <p:pic>
                    <p:nvPicPr>
                      <p:cNvPr id="106" name="Объект 10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96098" y="4366559"/>
                        <a:ext cx="901319" cy="97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Объект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36671"/>
              </p:ext>
            </p:extLst>
          </p:nvPr>
        </p:nvGraphicFramePr>
        <p:xfrm>
          <a:off x="3353782" y="4364978"/>
          <a:ext cx="901319" cy="97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" name="Image" r:id="rId13" imgW="3796560" imgH="380880" progId="Photoshop.Image.16">
                  <p:embed/>
                </p:oleObj>
              </mc:Choice>
              <mc:Fallback>
                <p:oleObj name="Image" r:id="rId13" imgW="3796560" imgH="380880" progId="Photoshop.Image.16">
                  <p:embed/>
                  <p:pic>
                    <p:nvPicPr>
                      <p:cNvPr id="107" name="Объект 10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53782" y="4364978"/>
                        <a:ext cx="901319" cy="97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758629"/>
              </p:ext>
            </p:extLst>
          </p:nvPr>
        </p:nvGraphicFramePr>
        <p:xfrm>
          <a:off x="496859" y="2608498"/>
          <a:ext cx="901319" cy="97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1" name="Image" r:id="rId14" imgW="3796560" imgH="380880" progId="Photoshop.Image.16">
                  <p:embed/>
                </p:oleObj>
              </mc:Choice>
              <mc:Fallback>
                <p:oleObj name="Image" r:id="rId14" imgW="3796560" imgH="38088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6859" y="2608498"/>
                        <a:ext cx="901319" cy="97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Объект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078982"/>
              </p:ext>
            </p:extLst>
          </p:nvPr>
        </p:nvGraphicFramePr>
        <p:xfrm>
          <a:off x="1896098" y="2609044"/>
          <a:ext cx="901319" cy="97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2" name="Image" r:id="rId15" imgW="3796560" imgH="380880" progId="Photoshop.Image.16">
                  <p:embed/>
                </p:oleObj>
              </mc:Choice>
              <mc:Fallback>
                <p:oleObj name="Image" r:id="rId15" imgW="3796560" imgH="380880" progId="Photoshop.Image.16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96098" y="2609044"/>
                        <a:ext cx="901319" cy="97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Объект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503257"/>
              </p:ext>
            </p:extLst>
          </p:nvPr>
        </p:nvGraphicFramePr>
        <p:xfrm>
          <a:off x="3353782" y="2607463"/>
          <a:ext cx="901319" cy="97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3" name="Image" r:id="rId16" imgW="3796560" imgH="380880" progId="Photoshop.Image.16">
                  <p:embed/>
                </p:oleObj>
              </mc:Choice>
              <mc:Fallback>
                <p:oleObj name="Image" r:id="rId16" imgW="3796560" imgH="380880" progId="Photoshop.Image.16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53782" y="2607463"/>
                        <a:ext cx="901319" cy="97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" name="Рисунок 10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" y="4271944"/>
            <a:ext cx="583109" cy="583109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48" y="4271944"/>
            <a:ext cx="583109" cy="58310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01" y="4277581"/>
            <a:ext cx="583109" cy="583109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" y="2499151"/>
            <a:ext cx="583109" cy="583109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35" y="2499151"/>
            <a:ext cx="583109" cy="5831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87" y="2504788"/>
            <a:ext cx="583109" cy="58310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18" y="2206791"/>
            <a:ext cx="340351" cy="340351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5" y="2215101"/>
            <a:ext cx="340351" cy="340351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03" y="3978119"/>
            <a:ext cx="340351" cy="34035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24" y="3978600"/>
            <a:ext cx="340351" cy="340351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3" y="3986910"/>
            <a:ext cx="340351" cy="34035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530" y="193326"/>
            <a:ext cx="4864969" cy="42199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74234" y="4558551"/>
            <a:ext cx="2559483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Выездные ярмарки вакансий</a:t>
            </a:r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4920" y="3989942"/>
            <a:ext cx="2522165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Ярмарки вакансий в режиме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видео-конференции</a:t>
            </a:r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0" y="1822863"/>
            <a:ext cx="249461" cy="2150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72" y="1357924"/>
            <a:ext cx="141173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dirty="0"/>
              <a:t>Смоленск</a:t>
            </a:r>
            <a:endParaRPr lang="ru-RU" sz="2100" dirty="0"/>
          </a:p>
        </p:txBody>
      </p:sp>
      <p:sp>
        <p:nvSpPr>
          <p:cNvPr id="17" name="TextBox 16"/>
          <p:cNvSpPr txBox="1"/>
          <p:nvPr/>
        </p:nvSpPr>
        <p:spPr>
          <a:xfrm>
            <a:off x="665295" y="1812785"/>
            <a:ext cx="235883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559" y="2273005"/>
            <a:ext cx="430647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dirty="0"/>
              <a:t>280</a:t>
            </a:r>
            <a:endParaRPr lang="ru-RU" sz="1800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240076"/>
              </p:ext>
            </p:extLst>
          </p:nvPr>
        </p:nvGraphicFramePr>
        <p:xfrm>
          <a:off x="445841" y="1722802"/>
          <a:ext cx="724118" cy="14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4" name="Image" r:id="rId21" imgW="3809520" imgH="520560" progId="Photoshop.Image.16">
                  <p:embed/>
                </p:oleObj>
              </mc:Choice>
              <mc:Fallback>
                <p:oleObj name="Image" r:id="rId21" imgW="3809520" imgH="520560" progId="Photoshop.Image.16">
                  <p:embed/>
                  <p:pic>
                    <p:nvPicPr>
                      <p:cNvPr id="56" name="Объект 5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45841" y="1722802"/>
                        <a:ext cx="724118" cy="140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Объект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09" y="1822863"/>
            <a:ext cx="249461" cy="2150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22360" y="1350561"/>
            <a:ext cx="14351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dirty="0"/>
              <a:t>Липецк</a:t>
            </a:r>
            <a:endParaRPr lang="ru-RU" sz="2100" dirty="0"/>
          </a:p>
        </p:txBody>
      </p:sp>
      <p:sp>
        <p:nvSpPr>
          <p:cNvPr id="31" name="TextBox 30"/>
          <p:cNvSpPr txBox="1"/>
          <p:nvPr/>
        </p:nvSpPr>
        <p:spPr>
          <a:xfrm>
            <a:off x="2094998" y="1806178"/>
            <a:ext cx="235883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dirty="0"/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91188" y="2259643"/>
            <a:ext cx="430647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dirty="0"/>
              <a:t>290</a:t>
            </a:r>
            <a:endParaRPr lang="ru-RU" sz="1800" dirty="0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578004"/>
              </p:ext>
            </p:extLst>
          </p:nvPr>
        </p:nvGraphicFramePr>
        <p:xfrm>
          <a:off x="1875550" y="1722802"/>
          <a:ext cx="724118" cy="14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5" name="Image" r:id="rId23" imgW="3809520" imgH="520560" progId="Photoshop.Image.16">
                  <p:embed/>
                </p:oleObj>
              </mc:Choice>
              <mc:Fallback>
                <p:oleObj name="Image" r:id="rId23" imgW="3809520" imgH="520560" progId="Photoshop.Image.16">
                  <p:embed/>
                  <p:pic>
                    <p:nvPicPr>
                      <p:cNvPr id="19" name="Объект 1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875550" y="1722802"/>
                        <a:ext cx="724118" cy="140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Объект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82" y="1823672"/>
            <a:ext cx="249461" cy="21505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866650" y="1338295"/>
            <a:ext cx="153982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dirty="0"/>
              <a:t>Тула</a:t>
            </a:r>
            <a:endParaRPr lang="ru-RU" sz="2100" dirty="0"/>
          </a:p>
        </p:txBody>
      </p:sp>
      <p:sp>
        <p:nvSpPr>
          <p:cNvPr id="38" name="TextBox 37"/>
          <p:cNvSpPr txBox="1"/>
          <p:nvPr/>
        </p:nvSpPr>
        <p:spPr>
          <a:xfrm>
            <a:off x="3494153" y="1801709"/>
            <a:ext cx="333264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dirty="0"/>
              <a:t>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54065" y="2260453"/>
            <a:ext cx="430647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dirty="0"/>
              <a:t>320</a:t>
            </a:r>
            <a:endParaRPr lang="ru-RU" sz="1800" dirty="0"/>
          </a:p>
        </p:txBody>
      </p:sp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618474"/>
              </p:ext>
            </p:extLst>
          </p:nvPr>
        </p:nvGraphicFramePr>
        <p:xfrm>
          <a:off x="3319723" y="1723611"/>
          <a:ext cx="724118" cy="14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6" name="Image" r:id="rId24" imgW="3809520" imgH="520560" progId="Photoshop.Image.16">
                  <p:embed/>
                </p:oleObj>
              </mc:Choice>
              <mc:Fallback>
                <p:oleObj name="Image" r:id="rId24" imgW="3809520" imgH="520560" progId="Photoshop.Image.16">
                  <p:embed/>
                  <p:pic>
                    <p:nvPicPr>
                      <p:cNvPr id="19" name="Объект 1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319723" y="1723611"/>
                        <a:ext cx="724118" cy="140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Объект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0" y="3592967"/>
            <a:ext cx="249461" cy="21505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4949" y="3085775"/>
            <a:ext cx="141173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dirty="0"/>
              <a:t>Севастополь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3497" y="3578049"/>
            <a:ext cx="333264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dirty="0"/>
              <a:t>12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9228" y="4023513"/>
            <a:ext cx="430647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dirty="0"/>
              <a:t>350</a:t>
            </a:r>
            <a:endParaRPr lang="ru-RU" sz="1800" dirty="0"/>
          </a:p>
        </p:txBody>
      </p:sp>
      <p:graphicFrame>
        <p:nvGraphicFramePr>
          <p:cNvPr id="54" name="Объект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832534"/>
              </p:ext>
            </p:extLst>
          </p:nvPr>
        </p:nvGraphicFramePr>
        <p:xfrm>
          <a:off x="451121" y="3492906"/>
          <a:ext cx="724118" cy="14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7" name="Image" r:id="rId25" imgW="3809520" imgH="520560" progId="Photoshop.Image.16">
                  <p:embed/>
                </p:oleObj>
              </mc:Choice>
              <mc:Fallback>
                <p:oleObj name="Image" r:id="rId25" imgW="3809520" imgH="520560" progId="Photoshop.Image.16">
                  <p:embed/>
                  <p:pic>
                    <p:nvPicPr>
                      <p:cNvPr id="19" name="Объект 1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51121" y="3492906"/>
                        <a:ext cx="724118" cy="140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Объект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49" y="3592967"/>
            <a:ext cx="249461" cy="215053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451146" y="3062817"/>
            <a:ext cx="141173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dirty="0"/>
              <a:t>Владимир</a:t>
            </a:r>
            <a:endParaRPr lang="ru-RU" sz="2100" dirty="0"/>
          </a:p>
        </p:txBody>
      </p:sp>
      <p:sp>
        <p:nvSpPr>
          <p:cNvPr id="59" name="TextBox 58"/>
          <p:cNvSpPr txBox="1"/>
          <p:nvPr/>
        </p:nvSpPr>
        <p:spPr>
          <a:xfrm>
            <a:off x="2042924" y="3564622"/>
            <a:ext cx="333264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dirty="0"/>
              <a:t>11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08597" y="4023513"/>
            <a:ext cx="430647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dirty="0"/>
              <a:t>380</a:t>
            </a:r>
            <a:endParaRPr lang="ru-RU" sz="1800" dirty="0"/>
          </a:p>
        </p:txBody>
      </p:sp>
      <p:graphicFrame>
        <p:nvGraphicFramePr>
          <p:cNvPr id="61" name="Объект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191543"/>
              </p:ext>
            </p:extLst>
          </p:nvPr>
        </p:nvGraphicFramePr>
        <p:xfrm>
          <a:off x="1880490" y="3492906"/>
          <a:ext cx="724118" cy="14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8" name="Image" r:id="rId26" imgW="3809520" imgH="520560" progId="Photoshop.Image.16">
                  <p:embed/>
                </p:oleObj>
              </mc:Choice>
              <mc:Fallback>
                <p:oleObj name="Image" r:id="rId26" imgW="3809520" imgH="520560" progId="Photoshop.Image.16">
                  <p:embed/>
                  <p:pic>
                    <p:nvPicPr>
                      <p:cNvPr id="19" name="Объект 1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880490" y="3492906"/>
                        <a:ext cx="724118" cy="140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" name="Объект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41" y="3590787"/>
            <a:ext cx="249461" cy="215053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882954" y="3061665"/>
            <a:ext cx="152351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dirty="0"/>
              <a:t>Брянск</a:t>
            </a:r>
            <a:endParaRPr lang="ru-RU" sz="2100" dirty="0"/>
          </a:p>
        </p:txBody>
      </p:sp>
      <p:sp>
        <p:nvSpPr>
          <p:cNvPr id="66" name="TextBox 65"/>
          <p:cNvSpPr txBox="1"/>
          <p:nvPr/>
        </p:nvSpPr>
        <p:spPr>
          <a:xfrm>
            <a:off x="3496181" y="3576022"/>
            <a:ext cx="333264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dirty="0"/>
              <a:t>11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56328" y="4021333"/>
            <a:ext cx="430647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dirty="0"/>
              <a:t>400</a:t>
            </a:r>
            <a:endParaRPr lang="ru-RU" sz="1800" dirty="0"/>
          </a:p>
        </p:txBody>
      </p:sp>
      <p:graphicFrame>
        <p:nvGraphicFramePr>
          <p:cNvPr id="68" name="Объект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00079"/>
              </p:ext>
            </p:extLst>
          </p:nvPr>
        </p:nvGraphicFramePr>
        <p:xfrm>
          <a:off x="3303282" y="3490727"/>
          <a:ext cx="724118" cy="14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9" name="Image" r:id="rId27" imgW="3809520" imgH="520560" progId="Photoshop.Image.16">
                  <p:embed/>
                </p:oleObj>
              </mc:Choice>
              <mc:Fallback>
                <p:oleObj name="Image" r:id="rId27" imgW="3809520" imgH="520560" progId="Photoshop.Image.16">
                  <p:embed/>
                  <p:pic>
                    <p:nvPicPr>
                      <p:cNvPr id="19" name="Объект 1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303282" y="3490727"/>
                        <a:ext cx="724118" cy="140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Прямая соединительная линия 70"/>
          <p:cNvCxnSpPr/>
          <p:nvPr/>
        </p:nvCxnSpPr>
        <p:spPr>
          <a:xfrm flipH="1" flipV="1">
            <a:off x="2850160" y="1351034"/>
            <a:ext cx="20321" cy="342270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421882" y="1351033"/>
            <a:ext cx="20370" cy="3431393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4" y="1332001"/>
            <a:ext cx="4416015" cy="23364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0" y="3051700"/>
            <a:ext cx="4416019" cy="23364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0" y="4773739"/>
            <a:ext cx="4415746" cy="23363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 flipV="1">
            <a:off x="4399364" y="1311343"/>
            <a:ext cx="20556" cy="3462396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Заголовок 1"/>
          <p:cNvSpPr>
            <a:spLocks noGrp="1"/>
          </p:cNvSpPr>
          <p:nvPr>
            <p:ph type="title"/>
          </p:nvPr>
        </p:nvSpPr>
        <p:spPr>
          <a:xfrm>
            <a:off x="1" y="193327"/>
            <a:ext cx="4413617" cy="678497"/>
          </a:xfrm>
        </p:spPr>
        <p:txBody>
          <a:bodyPr>
            <a:noAutofit/>
          </a:bodyPr>
          <a:lstStyle/>
          <a:p>
            <a:pPr algn="ctr"/>
            <a:r>
              <a:rPr lang="ru-RU" sz="1500" b="1" dirty="0">
                <a:solidFill>
                  <a:srgbClr val="008E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Количество работодателей и предоставленных ими вакансий на выездных ярмарках</a:t>
            </a: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440926"/>
              </p:ext>
            </p:extLst>
          </p:nvPr>
        </p:nvGraphicFramePr>
        <p:xfrm>
          <a:off x="5178887" y="4070992"/>
          <a:ext cx="276033" cy="297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0" name="Image" r:id="rId28" imgW="1498320" imgH="1612440" progId="Photoshop.Image.16">
                  <p:embed/>
                </p:oleObj>
              </mc:Choice>
              <mc:Fallback>
                <p:oleObj name="Image" r:id="rId28" imgW="1498320" imgH="16124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178887" y="4070992"/>
                        <a:ext cx="276033" cy="297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508438"/>
              </p:ext>
            </p:extLst>
          </p:nvPr>
        </p:nvGraphicFramePr>
        <p:xfrm>
          <a:off x="5178887" y="4536099"/>
          <a:ext cx="276033" cy="297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1" name="Image" r:id="rId30" imgW="1498320" imgH="1612440" progId="Photoshop.Image.16">
                  <p:embed/>
                </p:oleObj>
              </mc:Choice>
              <mc:Fallback>
                <p:oleObj name="Image" r:id="rId30" imgW="1498320" imgH="16124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178887" y="4536099"/>
                        <a:ext cx="276033" cy="297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Box 92"/>
          <p:cNvSpPr txBox="1"/>
          <p:nvPr/>
        </p:nvSpPr>
        <p:spPr>
          <a:xfrm>
            <a:off x="646658" y="2668012"/>
            <a:ext cx="333264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dirty="0"/>
              <a:t>37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071235" y="2670791"/>
            <a:ext cx="333264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dirty="0"/>
              <a:t>43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531275" y="2666497"/>
            <a:ext cx="333264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dirty="0"/>
              <a:t>28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34475" y="4425475"/>
            <a:ext cx="333264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dirty="0"/>
              <a:t>45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059052" y="4428253"/>
            <a:ext cx="333264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dirty="0"/>
              <a:t>40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519092" y="4423959"/>
            <a:ext cx="333264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dirty="0"/>
              <a:t>48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97" y="2206310"/>
            <a:ext cx="340351" cy="34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9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Другая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EE0000"/>
      </a:accent5>
      <a:accent6>
        <a:srgbClr val="954F72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1870</TotalTime>
  <Words>934</Words>
  <Application>Microsoft Office PowerPoint</Application>
  <PresentationFormat>Экран (16:9)</PresentationFormat>
  <Paragraphs>137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1_Тема Office</vt:lpstr>
      <vt:lpstr>Office Theme</vt:lpstr>
      <vt:lpstr>Image</vt:lpstr>
      <vt:lpstr>Презентация PowerPoint</vt:lpstr>
      <vt:lpstr>2.«Замещение иностранных работников гражданами из субъектов Российской Федерации, содействие трудовой мобильности» (мероприятие № 14Д0304)</vt:lpstr>
      <vt:lpstr>«Стимулирование работодателей к улучшению условий труда  на рабочих местах» (мероприятие № 14Д0303)</vt:lpstr>
      <vt:lpstr>Презентация PowerPoint</vt:lpstr>
      <vt:lpstr>Презентация PowerPoint</vt:lpstr>
      <vt:lpstr>Презентация PowerPoint</vt:lpstr>
      <vt:lpstr>ГОСУДАРСТВЕННОЕ УПРАВЛЕНИЕ ОХРАНОЙ ТРУДА В ГОРОДЕ МОСКВЕ</vt:lpstr>
      <vt:lpstr>«Замещение иностранных работников гражданами из субъектов Российской Федерации, содействие трудовой мобильности» (мероприятие № 14Д0304)</vt:lpstr>
      <vt:lpstr>Количество работодателей и предоставленных ими вакансий на выездных ярмарках</vt:lpstr>
      <vt:lpstr>Презентация PowerPoint</vt:lpstr>
      <vt:lpstr>Введение новых систем оплаты труда работников  государственных учреждений города Москвы </vt:lpstr>
      <vt:lpstr>Презентация PowerPoint</vt:lpstr>
      <vt:lpstr>Уведомительная регистрация коллективных договоров и соглашений В 2015 г. зарегистрировано: 878 коллективных договоров            839 изменений и дополнений</vt:lpstr>
      <vt:lpstr>Задачи на 2016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Graf</dc:creator>
  <cp:lastModifiedBy>Булгакова Надежда Сергеевна</cp:lastModifiedBy>
  <cp:revision>128</cp:revision>
  <dcterms:created xsi:type="dcterms:W3CDTF">2016-01-28T05:23:15Z</dcterms:created>
  <dcterms:modified xsi:type="dcterms:W3CDTF">2016-03-01T14:34:36Z</dcterms:modified>
</cp:coreProperties>
</file>